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86" r:id="rId3"/>
    <p:sldId id="292" r:id="rId4"/>
    <p:sldId id="293" r:id="rId5"/>
    <p:sldId id="287" r:id="rId6"/>
    <p:sldId id="289" r:id="rId7"/>
    <p:sldId id="285" r:id="rId8"/>
    <p:sldId id="257" r:id="rId9"/>
    <p:sldId id="258" r:id="rId10"/>
    <p:sldId id="259" r:id="rId11"/>
    <p:sldId id="260" r:id="rId12"/>
    <p:sldId id="262" r:id="rId13"/>
    <p:sldId id="263" r:id="rId14"/>
    <p:sldId id="264" r:id="rId15"/>
    <p:sldId id="265" r:id="rId16"/>
    <p:sldId id="266" r:id="rId17"/>
    <p:sldId id="267" r:id="rId18"/>
    <p:sldId id="269" r:id="rId19"/>
    <p:sldId id="270" r:id="rId20"/>
    <p:sldId id="288" r:id="rId21"/>
    <p:sldId id="271" r:id="rId22"/>
    <p:sldId id="272" r:id="rId23"/>
    <p:sldId id="273" r:id="rId24"/>
    <p:sldId id="268" r:id="rId25"/>
    <p:sldId id="274" r:id="rId26"/>
    <p:sldId id="275" r:id="rId27"/>
    <p:sldId id="277" r:id="rId28"/>
    <p:sldId id="278" r:id="rId29"/>
    <p:sldId id="279" r:id="rId30"/>
    <p:sldId id="280" r:id="rId31"/>
    <p:sldId id="281" r:id="rId32"/>
    <p:sldId id="282" r:id="rId33"/>
    <p:sldId id="291" r:id="rId34"/>
    <p:sldId id="290" r:id="rId35"/>
    <p:sldId id="294" r:id="rId36"/>
    <p:sldId id="295" r:id="rId37"/>
  </p:sldIdLst>
  <p:sldSz cx="12192000" cy="6858000"/>
  <p:notesSz cx="6808788" cy="9940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26" y="5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268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6738" y="1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76A8D-6818-4CE5-9368-4201018A8022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2156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6738" y="9442156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5D56C-D63F-4EED-B4A9-D86AB49F33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77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6738" y="1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F8E16-3A47-4AEB-A00D-1E40630641A6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879" y="4784071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2156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6738" y="9442156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37AC5-308D-4121-9CCA-F291C7507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65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256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21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061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21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253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981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306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392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412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280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69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266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059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884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85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980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1458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5754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5019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2267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96031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0067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3692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50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141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058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6699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138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6459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265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816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535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477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681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584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71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1A29-518D-4130-95F6-B7F2B4F46381}" type="datetime1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98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C4EE-0E95-4311-BDF2-00A14419040A}" type="datetime1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75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2F02-2DFD-4FBD-97F8-65A5D1A74934}" type="datetime1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70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E48FD-4377-45EE-84F9-02193684BCB8}" type="datetime1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55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9468-93D8-40FF-8F9D-F2D7CACFBC0C}" type="datetime1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63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2D6E-94DE-4BCD-A94F-B40CD46727BF}" type="datetime1">
              <a:rPr lang="en-GB" smtClean="0"/>
              <a:t>29/10/2019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48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050C-C9CB-452C-9A06-94979BDFC19C}" type="datetime1">
              <a:rPr lang="en-GB" smtClean="0"/>
              <a:t>29/10/2019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37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D233-B121-49BF-9AC7-45B2BE5DAE3C}" type="datetime1">
              <a:rPr lang="en-GB" smtClean="0"/>
              <a:t>29/10/2019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854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3F52-B176-4550-B929-C06DBE867EDB}" type="datetime1">
              <a:rPr lang="en-GB" smtClean="0"/>
              <a:t>29/10/2019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759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79D98-6537-4832-96AE-8ED867C8237C}" type="datetime1">
              <a:rPr lang="en-GB" smtClean="0"/>
              <a:t>29/10/2019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04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604BD-B5DB-40A0-8BB4-F247ABEB5732}" type="datetime1">
              <a:rPr lang="en-GB" smtClean="0"/>
              <a:t>29/10/2019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680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DB652-FFA0-48D9-8453-26684E5A5FBF}" type="datetime1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39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suJM_bHSgA" TargetMode="External"/><Relationship Id="rId4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Introduction to Bayesian statistics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GMS-MT2019</a:t>
            </a:r>
          </a:p>
          <a:p>
            <a:r>
              <a:rPr lang="en-GB" dirty="0" err="1"/>
              <a:t>Wellcome</a:t>
            </a:r>
            <a:r>
              <a:rPr lang="en-GB" dirty="0"/>
              <a:t> Centre for Human Genetics </a:t>
            </a:r>
          </a:p>
          <a:p>
            <a:r>
              <a:rPr lang="en-GB" dirty="0" smtClean="0"/>
              <a:t>Instructor: Dr Andre Python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1</a:t>
            </a:fld>
            <a:endParaRPr lang="en-GB"/>
          </a:p>
        </p:txBody>
      </p:sp>
      <p:pic>
        <p:nvPicPr>
          <p:cNvPr id="6" name="Picture 7" descr="2274_ox_brand_blue_rev_rect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88" y="5618163"/>
            <a:ext cx="235267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213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 smtClean="0"/>
              <a:t>Preliminaries</a:t>
            </a:r>
          </a:p>
          <a:p>
            <a:pPr marL="457200" lvl="1" indent="0">
              <a:buNone/>
            </a:pPr>
            <a:r>
              <a:rPr lang="en-GB" dirty="0" smtClean="0"/>
              <a:t>1.1. Random variables</a:t>
            </a:r>
          </a:p>
          <a:p>
            <a:pPr marL="457200" lvl="1" indent="0">
              <a:buNone/>
            </a:pPr>
            <a:r>
              <a:rPr lang="en-GB" dirty="0" smtClean="0"/>
              <a:t>A random (or stochastic) variable is a variable whose possible values are numerical outcomes of a random (or stochastic) phenomenon. We usually denote random variables with capital letters: X (discrete) ,Y (continuous).</a:t>
            </a:r>
          </a:p>
          <a:p>
            <a:pPr marL="457200" lvl="1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Discrete random variable: takes only a countable number of distinct values</a:t>
            </a:r>
          </a:p>
          <a:p>
            <a:pPr lvl="2"/>
            <a:r>
              <a:rPr lang="en-GB" dirty="0" smtClean="0"/>
              <a:t>Ex: number of children in a family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Continuous (or </a:t>
            </a:r>
            <a:r>
              <a:rPr lang="en-GB" dirty="0" err="1" smtClean="0"/>
              <a:t>nondiscrete</a:t>
            </a:r>
            <a:r>
              <a:rPr lang="en-GB" dirty="0" smtClean="0"/>
              <a:t>) random variable: takes an infinite number of possible values</a:t>
            </a:r>
          </a:p>
          <a:p>
            <a:pPr lvl="2"/>
            <a:r>
              <a:rPr lang="en-GB" dirty="0" smtClean="0"/>
              <a:t>Ex: temperature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1. Preliminaries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32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1.2 Probability function for a random variable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a) discrete:  probability mass function (</a:t>
                </a:r>
                <a:r>
                  <a:rPr lang="en-GB" dirty="0" err="1" smtClean="0"/>
                  <a:t>pmf</a:t>
                </a:r>
                <a:r>
                  <a:rPr lang="en-GB" dirty="0" smtClean="0"/>
                  <a:t>):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Ex 1: dice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Properties: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GB" b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 b="-1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3220995" y="4127157"/>
            <a:ext cx="4654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220995" y="2652584"/>
            <a:ext cx="20596" cy="14910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1.2 Probability function for a random variable / discrete case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11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3945924" y="3873844"/>
            <a:ext cx="0" cy="2697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74973" y="3857368"/>
            <a:ext cx="0" cy="2697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383427" y="3857368"/>
            <a:ext cx="0" cy="2697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100118" y="3873844"/>
            <a:ext cx="0" cy="2697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829167" y="3857368"/>
            <a:ext cx="0" cy="2697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537621" y="3857368"/>
            <a:ext cx="0" cy="2697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71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Ex 2: toss a coin (head/tail)</a:t>
                </a:r>
              </a:p>
              <a:p>
                <a:pPr marL="0" indent="0">
                  <a:buNone/>
                </a:pPr>
                <a:r>
                  <a:rPr lang="en-GB" dirty="0" smtClean="0"/>
                  <a:t>Bernoulli distribution 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…which can also be written: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………………………………………</a:t>
                </a:r>
              </a:p>
              <a:p>
                <a:pPr marL="0" indent="0">
                  <a:buNone/>
                </a:pPr>
                <a:r>
                  <a:rPr lang="en-GB" dirty="0" smtClean="0"/>
                  <a:t>………………………………………</a:t>
                </a:r>
              </a:p>
              <a:p>
                <a:pPr marL="0" indent="0">
                  <a:buNone/>
                </a:pPr>
                <a:r>
                  <a:rPr lang="en-GB" dirty="0"/>
                  <a:t>………………………………………</a:t>
                </a:r>
              </a:p>
              <a:p>
                <a:pPr marL="0" indent="0">
                  <a:buNone/>
                </a:pPr>
                <a:r>
                  <a:rPr lang="en-GB" dirty="0"/>
                  <a:t>………………………………………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1.2 Probability function for a random </a:t>
            </a:r>
            <a:r>
              <a:rPr lang="en-GB" dirty="0"/>
              <a:t>variable / discrete case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47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Discrete case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Mean of X (also called expected value of X)</a:t>
                </a:r>
              </a:p>
              <a:p>
                <a:pPr marL="0" indent="0">
                  <a:buNone/>
                </a:pPr>
                <a:endParaRPr lang="en-GB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dirty="0" smtClean="0"/>
                  <a:t>………………………..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Variance of X:</a:t>
                </a:r>
              </a:p>
              <a:p>
                <a:pPr marL="0" indent="0">
                  <a:buNone/>
                </a:pPr>
                <a:endParaRPr lang="en-GB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dirty="0" smtClean="0"/>
                  <a:t>………………………..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1.2 Probability function for a random </a:t>
            </a:r>
            <a:r>
              <a:rPr lang="en-GB" dirty="0"/>
              <a:t>variable / discrete case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20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b) continuous:  probability density function (pdf):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GB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b="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GB" b="0" i="1" dirty="0" smtClean="0"/>
                  <a:t>………………………………………………….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Properties: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GB" b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1.2 Probability function for a random </a:t>
            </a:r>
            <a:r>
              <a:rPr lang="en-GB" dirty="0"/>
              <a:t>variable / </a:t>
            </a:r>
            <a:r>
              <a:rPr lang="en-GB" dirty="0" smtClean="0"/>
              <a:t>continuous </a:t>
            </a:r>
            <a:r>
              <a:rPr lang="en-GB" dirty="0"/>
              <a:t>case</a:t>
            </a:r>
            <a:endParaRPr lang="en-GB" dirty="0" smtClean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71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Ex : Normal distribution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 smtClean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1.2 Probability function for a random </a:t>
            </a:r>
            <a:r>
              <a:rPr lang="en-GB" dirty="0"/>
              <a:t>variable / continuous </a:t>
            </a:r>
            <a:r>
              <a:rPr lang="en-GB" dirty="0" smtClean="0"/>
              <a:t>case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15</a:t>
            </a:fld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970005" y="4950941"/>
            <a:ext cx="3758514" cy="8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970005" y="2982097"/>
            <a:ext cx="20596" cy="19770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727091" y="4942703"/>
            <a:ext cx="3758514" cy="8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727091" y="2973859"/>
            <a:ext cx="20596" cy="19770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61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Continuous case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Mean of Y (also called expected value of Y)</a:t>
                </a:r>
              </a:p>
              <a:p>
                <a:pPr marL="0" indent="0">
                  <a:buNone/>
                </a:pPr>
                <a:endParaRPr lang="en-GB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dirty="0" smtClean="0"/>
                  <a:t>………………………..………………………..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Variance of Y:</a:t>
                </a:r>
              </a:p>
              <a:p>
                <a:pPr marL="0" indent="0">
                  <a:buNone/>
                </a:pPr>
                <a:endParaRPr lang="en-GB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dirty="0" smtClean="0"/>
                  <a:t>………………………..………………………..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1.2 Probability function for a random </a:t>
            </a:r>
            <a:r>
              <a:rPr lang="en-GB" dirty="0"/>
              <a:t>variable / continuous </a:t>
            </a:r>
            <a:r>
              <a:rPr lang="en-GB" dirty="0" smtClean="0"/>
              <a:t>case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33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387178"/>
            <a:ext cx="10515600" cy="57897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 smtClean="0"/>
              <a:t>2. Introduction to Bayesian statistics</a:t>
            </a:r>
          </a:p>
          <a:p>
            <a:pPr marL="0" indent="0">
              <a:buNone/>
            </a:pPr>
            <a:r>
              <a:rPr lang="en-GB" dirty="0"/>
              <a:t>Statistical inference: process of analysing data to deduce properties of an underlying probability distribution. It is assumed that the dataset is sampled form a larger population</a:t>
            </a:r>
            <a:r>
              <a:rPr lang="en-GB" dirty="0" smtClean="0"/>
              <a:t>.</a:t>
            </a:r>
            <a:endParaRPr lang="en-GB" b="1" dirty="0" smtClean="0"/>
          </a:p>
          <a:p>
            <a:pPr marL="0" indent="0">
              <a:buNone/>
            </a:pPr>
            <a:r>
              <a:rPr lang="en-GB" dirty="0" smtClean="0"/>
              <a:t>2.1. Comparison Bayesian vs frequentist approaches</a:t>
            </a:r>
          </a:p>
          <a:p>
            <a:pPr marL="0" indent="0">
              <a:buNone/>
            </a:pPr>
            <a:r>
              <a:rPr lang="en-GB" dirty="0" smtClean="0"/>
              <a:t>Bayesian statistics is an alternative complete theory of statistics different from the frequentist, also-called classical statistics. 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Any statistical problem can be tackled by either theory.</a:t>
            </a:r>
          </a:p>
          <a:p>
            <a:r>
              <a:rPr lang="en-GB" dirty="0" smtClean="0"/>
              <a:t>Probability theory: measure uncertainty in a coherent manner (e.g. probabilities should not contradict each other)</a:t>
            </a:r>
          </a:p>
          <a:p>
            <a:r>
              <a:rPr lang="en-GB" dirty="0" smtClean="0"/>
              <a:t>Classical statistics: inference when looking at data, usually after considering a mathematical model. It uses probability theory and various procedures (confidence intervals, p-value, etc.)</a:t>
            </a:r>
          </a:p>
          <a:p>
            <a:r>
              <a:rPr lang="en-GB" dirty="0" smtClean="0"/>
              <a:t>Bayesian statistics: inference when looking at data after considering a mathematical model. Based solely on probability theory</a:t>
            </a:r>
          </a:p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2.1. Comparison Bayesian vs frequentist approach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3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600" dirty="0" smtClean="0">
                <a:latin typeface="+mn-lt"/>
              </a:rPr>
              <a:t>Comparison table</a:t>
            </a:r>
            <a:endParaRPr lang="en-GB" sz="2600" dirty="0">
              <a:latin typeface="+mn-lt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2.1. Comparison Bayesian vs frequentist approaches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18</a:t>
            </a:fld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387350"/>
            <a:ext cx="10515600" cy="578961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068814"/>
              </p:ext>
            </p:extLst>
          </p:nvPr>
        </p:nvGraphicFramePr>
        <p:xfrm>
          <a:off x="1120345" y="1795850"/>
          <a:ext cx="10066638" cy="44978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55546">
                  <a:extLst>
                    <a:ext uri="{9D8B030D-6E8A-4147-A177-3AD203B41FA5}">
                      <a16:colId xmlns:a16="http://schemas.microsoft.com/office/drawing/2014/main" val="4097069368"/>
                    </a:ext>
                  </a:extLst>
                </a:gridCol>
                <a:gridCol w="3355546">
                  <a:extLst>
                    <a:ext uri="{9D8B030D-6E8A-4147-A177-3AD203B41FA5}">
                      <a16:colId xmlns:a16="http://schemas.microsoft.com/office/drawing/2014/main" val="1109317187"/>
                    </a:ext>
                  </a:extLst>
                </a:gridCol>
                <a:gridCol w="3355546">
                  <a:extLst>
                    <a:ext uri="{9D8B030D-6E8A-4147-A177-3AD203B41FA5}">
                      <a16:colId xmlns:a16="http://schemas.microsoft.com/office/drawing/2014/main" val="1995245883"/>
                    </a:ext>
                  </a:extLst>
                </a:gridCol>
              </a:tblGrid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Frequentist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Object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Bayesian</a:t>
                      </a:r>
                      <a:endParaRPr lang="en-GB" sz="240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8947689"/>
                  </a:ext>
                </a:extLst>
              </a:tr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…………………..</a:t>
                      </a:r>
                      <a:endParaRPr lang="en-GB" sz="24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Prior information</a:t>
                      </a:r>
                      <a:endParaRPr lang="en-GB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…………………..</a:t>
                      </a:r>
                      <a:endParaRPr lang="en-GB" sz="2400" dirty="0"/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383169"/>
                  </a:ext>
                </a:extLst>
              </a:tr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…………………..</a:t>
                      </a:r>
                      <a:endParaRPr lang="en-GB" sz="24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Data</a:t>
                      </a:r>
                      <a:endParaRPr lang="en-GB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…………………..</a:t>
                      </a:r>
                      <a:endParaRPr lang="en-GB" sz="2400" dirty="0"/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0302540"/>
                  </a:ext>
                </a:extLst>
              </a:tr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…………………..</a:t>
                      </a:r>
                      <a:endParaRPr lang="en-GB" sz="24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LSE, MLE, p-value</a:t>
                      </a:r>
                      <a:endParaRPr lang="en-GB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…………………..</a:t>
                      </a:r>
                      <a:endParaRPr lang="en-GB" sz="2400" dirty="0"/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802150"/>
                  </a:ext>
                </a:extLst>
              </a:tr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…………………..</a:t>
                      </a:r>
                      <a:endParaRPr lang="en-GB" sz="24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>
                          <a:latin typeface="+mn-lt"/>
                          <a:ea typeface="Cambria Math" panose="02040503050406030204" pitchFamily="18" charset="0"/>
                        </a:rPr>
                        <a:t>Model parameter </a:t>
                      </a:r>
                      <a:r>
                        <a:rPr lang="el-GR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θ</a:t>
                      </a:r>
                      <a:endParaRPr lang="en-GB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…………………..</a:t>
                      </a:r>
                      <a:endParaRPr lang="en-GB" sz="2400" dirty="0"/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4091279"/>
                  </a:ext>
                </a:extLst>
              </a:tr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…………………..</a:t>
                      </a:r>
                      <a:endParaRPr lang="en-GB" sz="24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Inference</a:t>
                      </a:r>
                      <a:endParaRPr lang="en-GB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…………………..</a:t>
                      </a:r>
                      <a:endParaRPr lang="en-GB" sz="2400" dirty="0"/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6802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82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2.2. Bayes’ Theorem</a:t>
                </a:r>
              </a:p>
              <a:p>
                <a:pPr marL="0" indent="0">
                  <a:buNone/>
                </a:pPr>
                <a:r>
                  <a:rPr lang="en-GB" dirty="0" smtClean="0"/>
                  <a:t>Thomas Bayes (1701-61)</a:t>
                </a:r>
              </a:p>
              <a:p>
                <a:pPr marL="0" indent="0">
                  <a:buNone/>
                </a:pPr>
                <a:r>
                  <a:rPr lang="en-GB" b="0" dirty="0" smtClean="0"/>
                  <a:t>Bayes’ Theorem (BT) results of elementary probability theory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514350" indent="-514350">
                  <a:buAutoNum type="alphaLcParenR"/>
                </a:pPr>
                <a:r>
                  <a:rPr lang="en-GB" b="0" dirty="0" smtClean="0"/>
                  <a:t>Discrete case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 smtClean="0"/>
                  <a:t>, B: events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)&gt;0 </m:t>
                    </m:r>
                  </m:oMath>
                </a14:m>
                <a:endParaRPr lang="en-GB" dirty="0" smtClean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BT: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dirty="0" smtClean="0">
                    <a:ea typeface="Cambria Math" panose="02040503050406030204" pitchFamily="18" charset="0"/>
                  </a:rPr>
                  <a:t>Rewritten as:</a:t>
                </a:r>
              </a:p>
              <a:p>
                <a:pPr marL="0" indent="0">
                  <a:buNone/>
                </a:pPr>
                <a:r>
                  <a:rPr lang="en-GB" b="0" dirty="0" smtClean="0">
                    <a:ea typeface="Cambria Math" panose="02040503050406030204" pitchFamily="18" charset="0"/>
                  </a:rPr>
                  <a:t>………………………………..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2.2. Bayes’ Theorem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19</a:t>
            </a:fld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6804454" y="2710249"/>
            <a:ext cx="3624649" cy="21500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/>
          <p:cNvSpPr/>
          <p:nvPr/>
        </p:nvSpPr>
        <p:spPr>
          <a:xfrm>
            <a:off x="7059827" y="3056238"/>
            <a:ext cx="1861751" cy="146633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8246075" y="3052118"/>
            <a:ext cx="1861751" cy="146633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098956" y="2912738"/>
            <a:ext cx="22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623853" y="2863332"/>
            <a:ext cx="22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741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2</a:t>
            </a:fld>
            <a:endParaRPr lang="en-GB"/>
          </a:p>
        </p:txBody>
      </p:sp>
      <p:pic>
        <p:nvPicPr>
          <p:cNvPr id="5122" name="Picture 2" descr="https://images.theconversation.com/files/165352/original/image-20170414-25865-qc9lxs.jpg?ixlib=rb-1.1.0&amp;q=45&amp;auto=format&amp;w=754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78" y="165749"/>
            <a:ext cx="7181850" cy="539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78681" y="5556900"/>
            <a:ext cx="69508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rebuilt replica of a ‘bombe’ machine used by cryptologists to crack the German enigma 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code, Wikimedia.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4073" t="18863" r="26996" b="17317"/>
          <a:stretch/>
        </p:blipFill>
        <p:spPr>
          <a:xfrm>
            <a:off x="8153400" y="820101"/>
            <a:ext cx="3764444" cy="46711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57117" y="5561667"/>
            <a:ext cx="33570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Picture of Enigma, E. Simpson,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June 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2010, Significance 2010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39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20</a:t>
            </a:fld>
            <a:endParaRPr lang="en-GB"/>
          </a:p>
        </p:txBody>
      </p:sp>
      <p:pic>
        <p:nvPicPr>
          <p:cNvPr id="6146" name="Picture 2" descr="https://bayesian.org/wp-content/uploads/2016/08/cropped-Bayes_Theorem_MMB_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1649362"/>
            <a:ext cx="115919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47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 smtClean="0"/>
                  <a:t>,…,</a:t>
                </a:r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 smtClean="0"/>
                  <a:t> are mutually exclusive and exhaustive events, i.e. one of the event is certain to occur but two can’t occur together: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GB" b="0" dirty="0" smtClean="0"/>
                  <a:t>Law of total probability: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b="0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BT: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GB" b="0" dirty="0" smtClean="0"/>
                  <a:t> ………………………………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b="0" dirty="0" smtClean="0"/>
                  <a:t> : specific event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Special case with a binary variable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GB" dirty="0" smtClean="0"/>
                  <a:t>}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BT: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b="0" dirty="0" smtClean="0"/>
                  <a:t> ………………………………...</a:t>
                </a:r>
                <a:endParaRPr lang="en-GB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2.2. Bayes’ Theorem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01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Exercise: testing malaria</a:t>
                </a:r>
              </a:p>
              <a:p>
                <a:pPr marL="0" indent="0">
                  <a:buNone/>
                </a:pPr>
                <a:r>
                  <a:rPr lang="en-GB" dirty="0" smtClean="0"/>
                  <a:t>A: an individual has malaria</a:t>
                </a:r>
              </a:p>
              <a:p>
                <a:pPr marL="0" indent="0">
                  <a:buNone/>
                </a:pPr>
                <a:r>
                  <a:rPr lang="en-GB" dirty="0" smtClean="0"/>
                  <a:t>B: the result of the test is positive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Known: </a:t>
                </a:r>
                <a:endParaRPr lang="en-GB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 </m:t>
                    </m:r>
                  </m:oMath>
                </a14:m>
                <a:r>
                  <a:rPr lang="en-GB" dirty="0" smtClean="0"/>
                  <a:t>(prevalence)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=0.95</m:t>
                    </m:r>
                  </m:oMath>
                </a14:m>
                <a:r>
                  <a:rPr lang="en-GB" dirty="0" smtClean="0"/>
                  <a:t> (true positive: </a:t>
                </a:r>
                <a:r>
                  <a:rPr lang="en-GB" sz="2000" dirty="0" smtClean="0"/>
                  <a:t>efficiency of the test if the individual tested has malaria</a:t>
                </a:r>
                <a:r>
                  <a:rPr lang="en-GB" dirty="0" smtClean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GB" dirty="0" smtClean="0"/>
                  <a:t>=……..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lang="en-GB" dirty="0" smtClean="0"/>
                  <a:t> (true negative: </a:t>
                </a:r>
                <a:r>
                  <a:rPr lang="en-GB" sz="2000" dirty="0" smtClean="0"/>
                  <a:t>efficiency of the test if the individual tested hasn’t malaria</a:t>
                </a:r>
                <a:r>
                  <a:rPr lang="en-GB" dirty="0" smtClean="0">
                    <a:solidFill>
                      <a:prstClr val="black"/>
                    </a:solidFill>
                  </a:rPr>
                  <a:t>)</a:t>
                </a: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>
                    <a:solidFill>
                      <a:prstClr val="black"/>
                    </a:solidFill>
                  </a:rPr>
                  <a:t>=…….. </a:t>
                </a:r>
              </a:p>
              <a:p>
                <a:pPr marL="0" indent="0">
                  <a:buNone/>
                </a:pPr>
                <a:endParaRPr lang="en-GB" sz="2000" dirty="0" smtClean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 r="-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2.2. Bayes’ Theorem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22</a:t>
            </a:fld>
            <a:endParaRPr lang="en-GB"/>
          </a:p>
        </p:txBody>
      </p:sp>
      <p:pic>
        <p:nvPicPr>
          <p:cNvPr id="1026" name="Picture 2" descr="Image result for malar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87178"/>
            <a:ext cx="3222012" cy="230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Exercise: test malaria (10-15’)</a:t>
                </a:r>
              </a:p>
              <a:p>
                <a:pPr marL="0" indent="0">
                  <a:buNone/>
                </a:pPr>
                <a:r>
                  <a:rPr lang="en-GB" dirty="0" smtClean="0"/>
                  <a:t>Question 1: P(“false negative”)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 smtClean="0">
                    <a:solidFill>
                      <a:prstClr val="black"/>
                    </a:solidFill>
                  </a:rPr>
                  <a:t>=……..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</a:t>
                </a:r>
                <a:endParaRPr lang="en-GB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Question 2: P(“false positive”)</a:t>
                </a: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GB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  <m:e>
                        <m:r>
                          <a:rPr lang="en-GB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GB" dirty="0" smtClean="0">
                    <a:solidFill>
                      <a:prstClr val="black"/>
                    </a:solidFill>
                  </a:rPr>
                  <a:t>=……..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</a:t>
                </a:r>
                <a:endParaRPr lang="en-GB" dirty="0">
                  <a:solidFill>
                    <a:prstClr val="black"/>
                  </a:solidFill>
                </a:endParaRPr>
              </a:p>
              <a:p>
                <a:pPr marL="0" lvl="0" indent="0">
                  <a:buNone/>
                </a:pPr>
                <a:endParaRPr lang="en-GB" sz="2000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 r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2.2. Bayes’ Theorem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53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Break 10 minutes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4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514350" indent="-514350">
                  <a:buAutoNum type="alphaLcParenR"/>
                </a:pPr>
                <a:r>
                  <a:rPr lang="en-GB" b="0" dirty="0" smtClean="0"/>
                  <a:t>Continuous case</a:t>
                </a:r>
              </a:p>
              <a:p>
                <a:pPr marL="514350" indent="-514350">
                  <a:buAutoNum type="alphaLcParenR"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0" dirty="0" smtClean="0"/>
                  <a:t>We want to make inference on a parameter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GB" b="0" dirty="0" smtClean="0"/>
                  <a:t> , with observed data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},</m:t>
                    </m:r>
                  </m:oMath>
                </a14:m>
                <a:r>
                  <a:rPr lang="en-GB" b="0" dirty="0" smtClean="0"/>
                  <a:t> from some known probability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0" dirty="0" smtClean="0"/>
                  <a:t>, function of the parameter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b="0" dirty="0" smtClean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0" dirty="0" smtClean="0"/>
                  <a:t>BT: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b="0" dirty="0" smtClean="0"/>
                  <a:t> 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 </a:t>
                </a:r>
              </a:p>
              <a:p>
                <a:pPr marL="0" indent="0">
                  <a:buNone/>
                </a:pPr>
                <a:endParaRPr lang="en-GB" b="0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 r="-1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2.2. Bayes’ Theorem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49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2.3. Prior distributions</a:t>
                </a:r>
              </a:p>
              <a:p>
                <a:pPr marL="0" indent="0">
                  <a:buNone/>
                </a:pPr>
                <a:r>
                  <a:rPr lang="en-GB" dirty="0" smtClean="0"/>
                  <a:t>-specification of a prior on the unknown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0" dirty="0" smtClean="0"/>
                  <a:t>, </a:t>
                </a:r>
                <a:r>
                  <a:rPr lang="en-GB" dirty="0" smtClean="0"/>
                  <a:t>before observing the data is controversial but BT is not controversial</a:t>
                </a:r>
              </a:p>
              <a:p>
                <a:pPr marL="0" indent="0">
                  <a:buNone/>
                </a:pPr>
                <a:r>
                  <a:rPr lang="en-GB" dirty="0" smtClean="0"/>
                  <a:t>-there is no “correct choice”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 for a given problem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2.3. Prior distributions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038132" y="3012708"/>
            <a:ext cx="3808682" cy="32629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038132" y="4129238"/>
            <a:ext cx="3827932" cy="9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038132" y="5245768"/>
            <a:ext cx="3818307" cy="19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22965" y="336456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priors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866064" y="4498024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likelihood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866064" y="5519023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posteriors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1068729" y="2540783"/>
            <a:ext cx="3766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Strong priors (“prior-driven” posteriors)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3244" y="3394034"/>
                <a:ext cx="6995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44" y="3394034"/>
                <a:ext cx="69955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59500" y="4514024"/>
                <a:ext cx="8494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00" y="4514024"/>
                <a:ext cx="84940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70169" y="5707141"/>
                <a:ext cx="922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69" y="5707141"/>
                <a:ext cx="922625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7206318" y="3012708"/>
            <a:ext cx="3808682" cy="32629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7206318" y="4129238"/>
            <a:ext cx="3827932" cy="9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206318" y="5245768"/>
            <a:ext cx="3818307" cy="19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991151" y="336456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priors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11034250" y="4498024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likelihood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11034250" y="5519023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posteriors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7309076" y="2540783"/>
            <a:ext cx="360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Weak priors (“data-driven” posteriors)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561430" y="3394034"/>
                <a:ext cx="6995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430" y="3394034"/>
                <a:ext cx="69955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427686" y="4514024"/>
                <a:ext cx="8494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686" y="4514024"/>
                <a:ext cx="849400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338355" y="5707141"/>
                <a:ext cx="922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55" y="5707141"/>
                <a:ext cx="922625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>
            <a:endCxn id="10" idx="0"/>
          </p:cNvCxnSpPr>
          <p:nvPr/>
        </p:nvCxnSpPr>
        <p:spPr>
          <a:xfrm>
            <a:off x="6096000" y="2560320"/>
            <a:ext cx="0" cy="37960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44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9"/>
                <a:ext cx="10515600" cy="556324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0" dirty="0" smtClean="0"/>
                  <a:t>Without any specific prior information on a parameter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b="0" dirty="0" smtClean="0"/>
                  <a:t> , we often use non-informative/vague priors. </a:t>
                </a:r>
              </a:p>
              <a:p>
                <a:pPr marL="0" indent="0">
                  <a:buNone/>
                </a:pPr>
                <a:r>
                  <a:rPr lang="en-GB" b="0" dirty="0" smtClean="0"/>
                  <a:t>One example is the Uniform prior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b="0" dirty="0" smtClean="0"/>
                  <a:t> ,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GB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b="0" dirty="0" smtClean="0"/>
                  <a:t> ……………..</a:t>
                </a:r>
              </a:p>
              <a:p>
                <a:pPr marL="0" indent="0">
                  <a:buNone/>
                </a:pPr>
                <a:endParaRPr lang="en-GB" b="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b="0" dirty="0" smtClean="0"/>
                  <a:t> ………………</a:t>
                </a:r>
              </a:p>
              <a:p>
                <a:pPr marL="0" indent="0">
                  <a:buNone/>
                </a:pPr>
                <a:endParaRPr lang="en-GB" b="0" dirty="0" smtClean="0"/>
              </a:p>
              <a:p>
                <a:pPr marL="0" indent="0">
                  <a:buNone/>
                </a:pPr>
                <a:r>
                  <a:rPr lang="en-GB" dirty="0" smtClean="0"/>
                  <a:t>In this case: the shape of the posterior = the shape of the likelihood function</a:t>
                </a:r>
                <a:endParaRPr lang="en-GB" b="0" dirty="0" smtClean="0"/>
              </a:p>
              <a:p>
                <a:pPr marL="0" indent="0">
                  <a:buNone/>
                </a:pPr>
                <a:r>
                  <a:rPr lang="en-GB" dirty="0" smtClean="0"/>
                  <a:t>Note that it is common practice to use different priors and check the results on the posterior</a:t>
                </a:r>
                <a:r>
                  <a:rPr lang="en-GB" b="0" dirty="0" smtClean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GB" b="0" dirty="0" smtClean="0"/>
                  <a:t>. This refers to prior sensitivity analysis.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9"/>
                <a:ext cx="10515600" cy="5563246"/>
              </a:xfrm>
              <a:blipFill>
                <a:blip r:embed="rId3"/>
                <a:stretch>
                  <a:fillRect l="-1217" t="-1974" b="-59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2.3. Prior distributions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571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2.4. Posterior summary</a:t>
                </a:r>
              </a:p>
              <a:p>
                <a:pPr marL="0" indent="0">
                  <a:buNone/>
                </a:pPr>
                <a:r>
                  <a:rPr lang="en-GB" dirty="0" smtClean="0"/>
                  <a:t>All information on the parameter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is included in the posterior distribution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GB" dirty="0"/>
                  <a:t> </a:t>
                </a:r>
                <a:r>
                  <a:rPr lang="en-GB" dirty="0" smtClean="0"/>
                  <a:t>but we often want to provide some summary (posterior means, variances, quantiles, etc. e.g. reports read by a general audience).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Mean: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=…………………………………………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Credible intervals (CI): ………………………………..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GB" dirty="0" smtClean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If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=0.05→</m:t>
                    </m:r>
                  </m:oMath>
                </a14:m>
                <a:r>
                  <a:rPr lang="en-GB" dirty="0" smtClean="0"/>
                  <a:t> 95%CI contains 95% of the posterior distribution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 smtClean="0"/>
                  <a:t>.</a:t>
                </a:r>
              </a:p>
              <a:p>
                <a:pPr marL="0" indent="0">
                  <a:buNone/>
                </a:pPr>
                <a:r>
                  <a:rPr lang="en-GB" dirty="0" smtClean="0"/>
                  <a:t>Confidence intervals (classical): repeated data collection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dirty="0" smtClean="0"/>
                  <a:t> long-run 5% of confidence intervals do not contain the fixed unknown parameter.</a:t>
                </a:r>
                <a:endParaRPr lang="en-GB" dirty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 r="-1855" b="-17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2.4. Posterior summary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8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2.5. Bayes’ Theorem: multivariate</a:t>
                </a:r>
              </a:p>
              <a:p>
                <a:pPr marL="0" indent="0">
                  <a:buNone/>
                </a:pPr>
                <a:r>
                  <a:rPr lang="en-GB" dirty="0" smtClean="0"/>
                  <a:t>BT can be easily generalised to multi-parameters cases. We want to make inference on a set of parameters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(bold</a:t>
                </a:r>
                <a:r>
                  <a:rPr lang="en-GB" dirty="0"/>
                  <a:t>) </a:t>
                </a:r>
                <a:r>
                  <a:rPr lang="en-GB" dirty="0" smtClean="0"/>
                  <a:t>and observed data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dirty="0" smtClean="0"/>
                  <a:t>. 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(joint) posterior distribution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 smtClean="0"/>
                  <a:t>…………………………………...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……………………………………………………………………………………………………………………………………………………………………………….……………………………………………………...</a:t>
                </a:r>
              </a:p>
              <a:p>
                <a:pPr marL="0" indent="0">
                  <a:buNone/>
                </a:pPr>
                <a:r>
                  <a:rPr lang="en-GB" dirty="0" smtClean="0"/>
                  <a:t>marginal posterior </a:t>
                </a:r>
                <a:r>
                  <a:rPr lang="en-GB" dirty="0"/>
                  <a:t>distribution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 smtClean="0"/>
                  <a:t>…………………………….......</a:t>
                </a:r>
              </a:p>
              <a:p>
                <a:pPr marL="0" indent="0">
                  <a:buNone/>
                </a:pPr>
                <a:r>
                  <a:rPr lang="en-GB" dirty="0" smtClean="0"/>
                  <a:t>……………………………………………………………………………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Integration is usually too complex in practice and require MCMC or other approaches (e.g. INLA) to get summaries of posterior distributions.</a:t>
                </a:r>
                <a:endParaRPr lang="en-GB" dirty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 r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2.5. BT multivariate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514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467707" y="6476127"/>
            <a:ext cx="82647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Bhatt 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et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 The effect of malaria control on </a:t>
            </a:r>
            <a:r>
              <a:rPr lang="en-GB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Plasmodium falciparum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Africa between 2000 and 2015. Nature. 2015;526(7572):207-211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MAP website to animated gif: Jennifer </a:t>
            </a:r>
            <a:r>
              <a:rPr lang="en-GB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Rozier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(MAP)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7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387178"/>
                <a:ext cx="8902165" cy="57897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2.6. Model selection</a:t>
                </a:r>
              </a:p>
              <a:p>
                <a:pPr marL="0" indent="0">
                  <a:buNone/>
                </a:pPr>
                <a:r>
                  <a:rPr lang="en-GB" dirty="0" smtClean="0"/>
                  <a:t>How to choose the most suitable model for a given dataset?</a:t>
                </a:r>
              </a:p>
              <a:p>
                <a:pPr marL="0" indent="0">
                  <a:buNone/>
                </a:pPr>
                <a:r>
                  <a:rPr lang="en-GB" dirty="0" smtClean="0"/>
                  <a:t>Non-Bayesian: one often uses the </a:t>
                </a:r>
                <a:r>
                  <a:rPr lang="en-GB" dirty="0" err="1" smtClean="0"/>
                  <a:t>Akaike</a:t>
                </a:r>
                <a:r>
                  <a:rPr lang="en-GB" dirty="0" smtClean="0"/>
                  <a:t> information criterion (AIC)</a:t>
                </a:r>
              </a:p>
              <a:p>
                <a:pPr marL="0" indent="0">
                  <a:buNone/>
                </a:pPr>
                <a:r>
                  <a:rPr lang="en-GB" dirty="0" smtClean="0"/>
                  <a:t>AIC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 smtClean="0"/>
                  <a:t>…………………</a:t>
                </a:r>
                <a:r>
                  <a:rPr lang="en-GB" dirty="0"/>
                  <a:t>…………………</a:t>
                </a:r>
                <a:r>
                  <a:rPr lang="en-GB" dirty="0" smtClean="0"/>
                  <a:t>………………….</a:t>
                </a:r>
              </a:p>
              <a:p>
                <a:pPr marL="0" indent="0">
                  <a:buNone/>
                </a:pPr>
                <a:r>
                  <a:rPr lang="en-GB" dirty="0" smtClean="0"/>
                  <a:t>It is problematic to count the number of parameters e.g. hierarchical models.</a:t>
                </a:r>
              </a:p>
              <a:p>
                <a:pPr marL="0" indent="0">
                  <a:buNone/>
                </a:pPr>
                <a:r>
                  <a:rPr lang="en-GB" dirty="0" smtClean="0"/>
                  <a:t>Bayesian: deviance information criterion (DIC)</a:t>
                </a:r>
              </a:p>
              <a:p>
                <a:pPr marL="0" indent="0">
                  <a:buNone/>
                </a:pPr>
                <a:r>
                  <a:rPr lang="en-GB" dirty="0" smtClean="0"/>
                  <a:t>Deviance D(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 smtClean="0"/>
                  <a:t>)=……………………………………..</a:t>
                </a:r>
              </a:p>
              <a:p>
                <a:pPr marL="0" indent="0">
                  <a:buNone/>
                </a:pPr>
                <a:r>
                  <a:rPr lang="en-GB" dirty="0" smtClean="0"/>
                  <a:t>Effective number of parameters P</a:t>
                </a:r>
                <a:r>
                  <a:rPr lang="en-GB" sz="2400" baseline="-25000" dirty="0" smtClean="0"/>
                  <a:t>D </a:t>
                </a:r>
                <a:r>
                  <a:rPr lang="en-GB" dirty="0" smtClean="0"/>
                  <a:t>=……………………………………..</a:t>
                </a:r>
              </a:p>
              <a:p>
                <a:pPr marL="0" indent="0">
                  <a:buNone/>
                </a:pPr>
                <a:r>
                  <a:rPr lang="en-GB" dirty="0" smtClean="0"/>
                  <a:t>DIC = …………………..</a:t>
                </a:r>
              </a:p>
              <a:p>
                <a:pPr marL="0" indent="0">
                  <a:buNone/>
                </a:pPr>
                <a:r>
                  <a:rPr lang="en-GB" dirty="0" smtClean="0"/>
                  <a:t>Other approaches: Watanabe </a:t>
                </a:r>
                <a:r>
                  <a:rPr lang="en-GB" dirty="0"/>
                  <a:t>information criterion </a:t>
                </a:r>
                <a:r>
                  <a:rPr lang="en-GB" dirty="0" smtClean="0"/>
                  <a:t>(WAIC), etc.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387178"/>
                <a:ext cx="8902165" cy="5789785"/>
              </a:xfrm>
              <a:blipFill>
                <a:blip r:embed="rId3"/>
                <a:stretch>
                  <a:fillRect l="-1164" t="-22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2.6. Model selection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30</a:t>
            </a:fld>
            <a:endParaRPr lang="en-GB"/>
          </a:p>
        </p:txBody>
      </p:sp>
      <p:pic>
        <p:nvPicPr>
          <p:cNvPr id="7170" name="Picture 2" descr="Akaike-sm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364" y="207791"/>
            <a:ext cx="20955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pbs.twimg.com/media/DqwyEXAXcAAe_r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704" y="2835104"/>
            <a:ext cx="2126160" cy="141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5602" y="4357687"/>
            <a:ext cx="21050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4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2.7. Hypothesis testing</a:t>
                </a:r>
              </a:p>
              <a:p>
                <a:pPr marL="0" indent="0">
                  <a:buNone/>
                </a:pPr>
                <a:r>
                  <a:rPr lang="en-GB" dirty="0" smtClean="0"/>
                  <a:t>Classical: often, the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 smtClean="0"/>
                  <a:t> is a single point, and the alternative,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represents everything else. The hypothesis testing process can be summarised as:</a:t>
                </a:r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1. select a suitable test</a:t>
                </a:r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GB" dirty="0" smtClean="0"/>
                  <a:t> p-value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GB" dirty="0" smtClean="0"/>
                  <a:t>Bayesian: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 smtClean="0"/>
                  <a:t>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 smtClean="0"/>
                  <a:t> are disjoints and exhaustive subsets of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GB" dirty="0" smtClean="0"/>
                  <a:t>.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If posterior odds &gt;1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smtClean="0"/>
                  <a:t>favour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If too difficult to specify prior odds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smtClean="0"/>
                  <a:t>report Bayesian factor only.</a:t>
                </a:r>
                <a:endParaRPr lang="en-GB" dirty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928" t="-23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2.7. Hypothesis testing</a:t>
            </a:r>
            <a:endParaRPr lang="en-GB" dirty="0" smtClean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78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600" dirty="0" smtClean="0">
                <a:latin typeface="+mn-lt"/>
              </a:rPr>
              <a:t>Rule of thumb to interpret the Bayesian factor (BF) (</a:t>
            </a:r>
            <a:r>
              <a:rPr lang="en-GB" sz="2600" dirty="0" err="1" smtClean="0">
                <a:latin typeface="+mn-lt"/>
              </a:rPr>
              <a:t>Kass</a:t>
            </a:r>
            <a:r>
              <a:rPr lang="en-GB" sz="2600" dirty="0" smtClean="0">
                <a:latin typeface="+mn-lt"/>
              </a:rPr>
              <a:t> &amp; </a:t>
            </a:r>
            <a:r>
              <a:rPr lang="en-GB" sz="2600" dirty="0" err="1" smtClean="0">
                <a:latin typeface="+mn-lt"/>
              </a:rPr>
              <a:t>Raftery</a:t>
            </a:r>
            <a:r>
              <a:rPr lang="en-GB" sz="2600" dirty="0" smtClean="0">
                <a:latin typeface="+mn-lt"/>
              </a:rPr>
              <a:t>, 1995)</a:t>
            </a:r>
            <a:endParaRPr lang="en-GB" sz="2600" dirty="0">
              <a:latin typeface="+mn-lt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2.7. Hypothesis testing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32</a:t>
            </a:fld>
            <a:endParaRPr lang="en-GB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26087"/>
              </p:ext>
            </p:extLst>
          </p:nvPr>
        </p:nvGraphicFramePr>
        <p:xfrm>
          <a:off x="2987646" y="1978730"/>
          <a:ext cx="6711092" cy="3748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0232">
                  <a:extLst>
                    <a:ext uri="{9D8B030D-6E8A-4147-A177-3AD203B41FA5}">
                      <a16:colId xmlns:a16="http://schemas.microsoft.com/office/drawing/2014/main" val="1109317187"/>
                    </a:ext>
                  </a:extLst>
                </a:gridCol>
                <a:gridCol w="5020860">
                  <a:extLst>
                    <a:ext uri="{9D8B030D-6E8A-4147-A177-3AD203B41FA5}">
                      <a16:colId xmlns:a16="http://schemas.microsoft.com/office/drawing/2014/main" val="1995245883"/>
                    </a:ext>
                  </a:extLst>
                </a:gridCol>
              </a:tblGrid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BF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Interpretation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8947689"/>
                  </a:ext>
                </a:extLst>
              </a:tr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&lt;3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……………………………………….</a:t>
                      </a:r>
                      <a:endParaRPr lang="en-GB" sz="24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383169"/>
                  </a:ext>
                </a:extLst>
              </a:tr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&gt;3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……………………………………….</a:t>
                      </a:r>
                      <a:endParaRPr lang="en-GB" sz="24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0302540"/>
                  </a:ext>
                </a:extLst>
              </a:tr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&gt;20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……………………………………….</a:t>
                      </a:r>
                      <a:endParaRPr lang="en-GB" sz="24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802150"/>
                  </a:ext>
                </a:extLst>
              </a:tr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&gt;100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……………………………………….</a:t>
                      </a:r>
                      <a:endParaRPr lang="en-GB" sz="24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4091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38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Interlude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Frequentist versus Bayesian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91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suJM_bHSgA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03577" y="162047"/>
            <a:ext cx="11615833" cy="653390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75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Prior subjectivity </a:t>
            </a:r>
            <a:r>
              <a:rPr lang="en-GB" dirty="0" smtClean="0"/>
              <a:t>(some thoughts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Priors are no more inherently subjective than are likelihoods and the repeat sampling assumptions required for significance testing</a:t>
            </a:r>
          </a:p>
          <a:p>
            <a:r>
              <a:rPr lang="en-GB" dirty="0" smtClean="0"/>
              <a:t>Without strong argument for a particular prior try different ones</a:t>
            </a:r>
          </a:p>
          <a:p>
            <a:r>
              <a:rPr lang="en-GB" dirty="0" smtClean="0"/>
              <a:t>Prior is an assumption and should be interrogated like other assumptions → making changes on it and checking how sensitive the results are to this assumption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633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733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800" dirty="0"/>
              <a:t>End </a:t>
            </a:r>
            <a:r>
              <a:rPr lang="en-GB" sz="4800" dirty="0" smtClean="0"/>
              <a:t>of the theory</a:t>
            </a:r>
            <a:endParaRPr lang="en-GB" sz="4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4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61" y="26964"/>
            <a:ext cx="6130461" cy="54981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60" y="26964"/>
            <a:ext cx="6100396" cy="547115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03782" y="5572816"/>
            <a:ext cx="5064369" cy="24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CHAI project: posterior mean (left) and standard deviation (right) of malaria in Guatemala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33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Bayesian inference is everywhere…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smtClean="0"/>
              <a:t>Science</a:t>
            </a:r>
          </a:p>
          <a:p>
            <a:pPr marL="0" indent="0" algn="ctr">
              <a:buNone/>
            </a:pPr>
            <a:r>
              <a:rPr lang="en-GB" dirty="0" smtClean="0"/>
              <a:t>Engineering</a:t>
            </a:r>
          </a:p>
          <a:p>
            <a:pPr marL="0" indent="0" algn="ctr">
              <a:buNone/>
            </a:pPr>
            <a:r>
              <a:rPr lang="en-GB" dirty="0" smtClean="0"/>
              <a:t>Philosophy</a:t>
            </a:r>
          </a:p>
          <a:p>
            <a:pPr marL="0" indent="0" algn="ctr">
              <a:buNone/>
            </a:pPr>
            <a:r>
              <a:rPr lang="en-GB" dirty="0" smtClean="0"/>
              <a:t>Medicine</a:t>
            </a:r>
          </a:p>
          <a:p>
            <a:pPr marL="0" indent="0" algn="ctr">
              <a:buNone/>
            </a:pPr>
            <a:r>
              <a:rPr lang="en-GB" dirty="0" smtClean="0"/>
              <a:t>Sport</a:t>
            </a:r>
          </a:p>
          <a:p>
            <a:pPr marL="0" indent="0" algn="ctr">
              <a:buNone/>
            </a:pPr>
            <a:r>
              <a:rPr lang="en-GB" dirty="0" smtClean="0"/>
              <a:t>Law</a:t>
            </a:r>
          </a:p>
          <a:p>
            <a:pPr marL="0" indent="0" algn="ctr">
              <a:buNone/>
            </a:pPr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14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really everywhere…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6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60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GB" dirty="0"/>
              <a:t>M</a:t>
            </a:r>
            <a:r>
              <a:rPr lang="en-GB" dirty="0" smtClean="0"/>
              <a:t>achine </a:t>
            </a:r>
            <a:r>
              <a:rPr lang="en-GB" dirty="0"/>
              <a:t>learning</a:t>
            </a:r>
            <a:endParaRPr lang="en-GB" dirty="0" smtClean="0"/>
          </a:p>
          <a:p>
            <a:pPr marL="0" indent="0" algn="ctr">
              <a:buNone/>
            </a:pPr>
            <a:r>
              <a:rPr lang="en-GB" dirty="0"/>
              <a:t>S</a:t>
            </a:r>
            <a:r>
              <a:rPr lang="en-GB" dirty="0" smtClean="0"/>
              <a:t>pam filters</a:t>
            </a:r>
          </a:p>
          <a:p>
            <a:pPr marL="0" indent="0" algn="ctr">
              <a:buNone/>
            </a:pPr>
            <a:r>
              <a:rPr lang="en-GB" dirty="0"/>
              <a:t>S</a:t>
            </a:r>
            <a:r>
              <a:rPr lang="en-GB" dirty="0" smtClean="0"/>
              <a:t>peech recognition</a:t>
            </a:r>
          </a:p>
          <a:p>
            <a:pPr marL="0" indent="0" algn="ctr">
              <a:buNone/>
            </a:pPr>
            <a:r>
              <a:rPr lang="en-GB" dirty="0" smtClean="0"/>
              <a:t>Bioinformatics</a:t>
            </a:r>
          </a:p>
          <a:p>
            <a:pPr marL="0" indent="0" algn="ctr">
              <a:buNone/>
            </a:pPr>
            <a:r>
              <a:rPr lang="en-GB" dirty="0" smtClean="0"/>
              <a:t>Economics</a:t>
            </a:r>
          </a:p>
          <a:p>
            <a:pPr marL="0" indent="0" algn="ctr">
              <a:buNone/>
            </a:pPr>
            <a:r>
              <a:rPr lang="en-GB" dirty="0" smtClean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812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95970" y="419424"/>
            <a:ext cx="2865938" cy="823912"/>
          </a:xfrm>
        </p:spPr>
        <p:txBody>
          <a:bodyPr/>
          <a:lstStyle/>
          <a:p>
            <a:r>
              <a:rPr lang="en-GB" dirty="0"/>
              <a:t>General </a:t>
            </a:r>
            <a:r>
              <a:rPr lang="en-GB" dirty="0" smtClean="0"/>
              <a:t>schedule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5969" y="1243336"/>
            <a:ext cx="9927314" cy="565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Date: </a:t>
            </a:r>
            <a:r>
              <a:rPr lang="en-GB" sz="2200" dirty="0" smtClean="0"/>
              <a:t>4 </a:t>
            </a:r>
            <a:r>
              <a:rPr lang="en-GB" sz="2200" dirty="0"/>
              <a:t>and </a:t>
            </a:r>
            <a:r>
              <a:rPr lang="en-GB" sz="2200" dirty="0" smtClean="0"/>
              <a:t>5 </a:t>
            </a:r>
            <a:r>
              <a:rPr lang="en-GB" sz="2200" dirty="0"/>
              <a:t>November </a:t>
            </a:r>
            <a:r>
              <a:rPr lang="en-GB" sz="2200" dirty="0" smtClean="0"/>
              <a:t>2019 </a:t>
            </a:r>
            <a:r>
              <a:rPr lang="en-GB" sz="2200" dirty="0"/>
              <a:t>| Location: </a:t>
            </a:r>
            <a:r>
              <a:rPr lang="en-GB" sz="2200" dirty="0" smtClean="0"/>
              <a:t>WCHG Room B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795969" y="1677905"/>
            <a:ext cx="5183188" cy="823912"/>
          </a:xfrm>
        </p:spPr>
        <p:txBody>
          <a:bodyPr/>
          <a:lstStyle/>
          <a:p>
            <a:r>
              <a:rPr lang="en-GB" dirty="0" smtClean="0"/>
              <a:t>Detailed schedule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795968" y="2505075"/>
            <a:ext cx="10549289" cy="36845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 smtClean="0"/>
              <a:t>4 November</a:t>
            </a:r>
          </a:p>
          <a:p>
            <a:r>
              <a:rPr lang="en-GB" sz="2000" dirty="0"/>
              <a:t>Theory Bayesian </a:t>
            </a:r>
            <a:r>
              <a:rPr lang="en-GB" sz="2000" dirty="0" smtClean="0"/>
              <a:t>statistics: 9:30-12:00</a:t>
            </a:r>
          </a:p>
          <a:p>
            <a:r>
              <a:rPr lang="en-GB" sz="2000" dirty="0" smtClean="0"/>
              <a:t>Statistical Modelling: 13:00-16:30 (Dr Gavin Band)</a:t>
            </a:r>
          </a:p>
          <a:p>
            <a:pPr marL="0" indent="0">
              <a:buNone/>
            </a:pPr>
            <a:r>
              <a:rPr lang="en-GB" sz="2000" dirty="0" smtClean="0"/>
              <a:t>5 </a:t>
            </a:r>
            <a:r>
              <a:rPr lang="en-GB" sz="2000" dirty="0"/>
              <a:t>November</a:t>
            </a:r>
          </a:p>
          <a:p>
            <a:r>
              <a:rPr lang="en-GB" sz="2000" dirty="0" smtClean="0"/>
              <a:t>Practical Bayesian statistics: : 9:30-12:00</a:t>
            </a:r>
          </a:p>
          <a:p>
            <a:r>
              <a:rPr lang="en-GB" sz="2000" dirty="0" smtClean="0"/>
              <a:t>Practical </a:t>
            </a:r>
            <a:r>
              <a:rPr lang="en-GB" sz="2000" dirty="0"/>
              <a:t>Bayesian </a:t>
            </a:r>
            <a:r>
              <a:rPr lang="en-GB" sz="2000" dirty="0" smtClean="0"/>
              <a:t>statistics: 13:00-16:00</a:t>
            </a:r>
            <a:endParaRPr lang="en-GB" sz="2000" dirty="0"/>
          </a:p>
          <a:p>
            <a:r>
              <a:rPr lang="en-GB" sz="2000" dirty="0" smtClean="0"/>
              <a:t>Summary/ further guidance/additional questions (</a:t>
            </a:r>
            <a:r>
              <a:rPr lang="en-GB" sz="2000" dirty="0"/>
              <a:t>optional</a:t>
            </a:r>
            <a:r>
              <a:rPr lang="en-GB" sz="2000" dirty="0" smtClean="0"/>
              <a:t>): 16:00-16:30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Schedule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92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72888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 smtClean="0"/>
              <a:t>THEORY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r>
              <a:rPr lang="en-GB" dirty="0" smtClean="0"/>
              <a:t>1. Preliminaries</a:t>
            </a:r>
          </a:p>
          <a:p>
            <a:pPr marL="457200" lvl="1" indent="0">
              <a:buNone/>
            </a:pPr>
            <a:r>
              <a:rPr lang="en-GB" dirty="0" smtClean="0"/>
              <a:t>1.1. Random variables</a:t>
            </a:r>
          </a:p>
          <a:p>
            <a:pPr marL="457200" lvl="1" indent="0">
              <a:buNone/>
            </a:pPr>
            <a:r>
              <a:rPr lang="en-GB" dirty="0" smtClean="0"/>
              <a:t>1.2. Probability function for a random variable</a:t>
            </a:r>
          </a:p>
          <a:p>
            <a:pPr marL="0" indent="0">
              <a:buNone/>
            </a:pPr>
            <a:r>
              <a:rPr lang="en-GB" dirty="0" smtClean="0"/>
              <a:t>2. Introduction to Bayesian statistics</a:t>
            </a:r>
          </a:p>
          <a:p>
            <a:pPr marL="457200" lvl="1" indent="0">
              <a:buNone/>
            </a:pPr>
            <a:r>
              <a:rPr lang="en-GB" dirty="0" smtClean="0"/>
              <a:t>2.1. Comparison Bayesian vs frequentist statistics</a:t>
            </a:r>
          </a:p>
          <a:p>
            <a:pPr marL="457200" lvl="1" indent="0">
              <a:buNone/>
            </a:pPr>
            <a:r>
              <a:rPr lang="en-GB" dirty="0" smtClean="0"/>
              <a:t>2.2. Bayes’ Theorem</a:t>
            </a:r>
          </a:p>
          <a:p>
            <a:pPr marL="457200" lvl="1" indent="0">
              <a:buNone/>
            </a:pPr>
            <a:r>
              <a:rPr lang="en-GB" dirty="0" smtClean="0"/>
              <a:t>2.3. Prior distributions</a:t>
            </a:r>
          </a:p>
          <a:p>
            <a:pPr marL="457200" lvl="1" indent="0">
              <a:buNone/>
            </a:pPr>
            <a:r>
              <a:rPr lang="en-GB" dirty="0" smtClean="0"/>
              <a:t>2.4. Posterior summary</a:t>
            </a:r>
          </a:p>
          <a:p>
            <a:pPr marL="457200" lvl="1" indent="0">
              <a:buNone/>
            </a:pPr>
            <a:r>
              <a:rPr lang="en-GB" dirty="0" smtClean="0"/>
              <a:t>2.5. Bayes’ Theorem with multi-parameters</a:t>
            </a:r>
          </a:p>
          <a:p>
            <a:pPr marL="457200" lvl="1" indent="0">
              <a:buNone/>
            </a:pPr>
            <a:r>
              <a:rPr lang="en-GB" dirty="0" smtClean="0"/>
              <a:t>2.6. Model selection</a:t>
            </a:r>
          </a:p>
          <a:p>
            <a:pPr marL="457200" lvl="1" indent="0">
              <a:buNone/>
            </a:pPr>
            <a:r>
              <a:rPr lang="en-GB" dirty="0" smtClean="0"/>
              <a:t>2.7. Hypotheses testing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86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Main 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dirty="0" smtClean="0"/>
              <a:t>King R., </a:t>
            </a:r>
            <a:r>
              <a:rPr lang="en-GB" dirty="0" err="1" smtClean="0"/>
              <a:t>Papathomas</a:t>
            </a:r>
            <a:r>
              <a:rPr lang="en-GB" dirty="0" smtClean="0"/>
              <a:t> M., Thomas L. (2015). Course note MT4531. Bayesian Inference, University of St Andrews, School of Mathematics &amp; Statistics.</a:t>
            </a:r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r>
              <a:rPr lang="en-GB" dirty="0" smtClean="0"/>
              <a:t>Statistical Rethinking, A Bayesian Course with Examples in R and Stan, R. </a:t>
            </a:r>
            <a:r>
              <a:rPr lang="en-GB" dirty="0" err="1" smtClean="0"/>
              <a:t>McElreath</a:t>
            </a:r>
            <a:r>
              <a:rPr lang="en-GB" dirty="0" smtClean="0"/>
              <a:t>, CRC Press, 2016.</a:t>
            </a:r>
          </a:p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THEORY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58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1346</TotalTime>
  <Words>1306</Words>
  <Application>Microsoft Office PowerPoint</Application>
  <PresentationFormat>Widescreen</PresentationFormat>
  <Paragraphs>371</Paragraphs>
  <Slides>36</Slides>
  <Notes>36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Cambria Math</vt:lpstr>
      <vt:lpstr>Garamond</vt:lpstr>
      <vt:lpstr>Times New Roman</vt:lpstr>
      <vt:lpstr>Office Theme</vt:lpstr>
      <vt:lpstr>Introduction to Bayesian statistics</vt:lpstr>
      <vt:lpstr>PowerPoint Presentation</vt:lpstr>
      <vt:lpstr>PowerPoint Presentation</vt:lpstr>
      <vt:lpstr>PowerPoint Presentation</vt:lpstr>
      <vt:lpstr>Bayesian inference is everywhere…</vt:lpstr>
      <vt:lpstr>really everywhere…</vt:lpstr>
      <vt:lpstr>PowerPoint Presentation</vt:lpstr>
      <vt:lpstr>Summary</vt:lpstr>
      <vt:lpstr>Main references</vt:lpstr>
      <vt:lpstr>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 10 minutes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 of thumb to interpret the Bayesian factor (BF) (Kass &amp; Raftery, 1995)</vt:lpstr>
      <vt:lpstr>Interlude</vt:lpstr>
      <vt:lpstr>PowerPoint Presentation</vt:lpstr>
      <vt:lpstr>Prior subjectivity (some thoughts)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Bayesian statistics</dc:title>
  <dc:creator>Andre Python</dc:creator>
  <cp:lastModifiedBy>Andre Python</cp:lastModifiedBy>
  <cp:revision>107</cp:revision>
  <cp:lastPrinted>2019-10-29T09:33:02Z</cp:lastPrinted>
  <dcterms:created xsi:type="dcterms:W3CDTF">2018-10-31T16:52:53Z</dcterms:created>
  <dcterms:modified xsi:type="dcterms:W3CDTF">2019-10-29T09:46:58Z</dcterms:modified>
</cp:coreProperties>
</file>